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orben"/>
      <p:regular r:id="rId17"/>
    </p:embeddedFont>
    <p:embeddedFont>
      <p:font typeface="Corben"/>
      <p:regular r:id="rId18"/>
    </p:embeddedFont>
    <p:embeddedFont>
      <p:font typeface="Nobile"/>
      <p:regular r:id="rId19"/>
    </p:embeddedFont>
    <p:embeddedFont>
      <p:font typeface="Nobile"/>
      <p:regular r:id="rId20"/>
    </p:embeddedFont>
    <p:embeddedFont>
      <p:font typeface="Nobile"/>
      <p:regular r:id="rId21"/>
    </p:embeddedFont>
    <p:embeddedFont>
      <p:font typeface="Nobile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2403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Agile Professional Final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332321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Smart Context-Aware Calculator Development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480643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Course: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The Agile Professional (SE 3122)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42448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Instructor: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Dr. KEYAMPI WATIO Martial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604254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26/11/2024 |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Duration: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4 Weeks |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Team Size: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9 Members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141839" y="643176"/>
            <a:ext cx="1037511" cy="351711"/>
          </a:xfrm>
          <a:prstGeom prst="roundRect">
            <a:avLst>
              <a:gd name="adj" fmla="val 17892"/>
            </a:avLst>
          </a:prstGeom>
          <a:solidFill>
            <a:srgbClr val="D2D9F9"/>
          </a:solidFill>
          <a:ln/>
        </p:spPr>
      </p:sp>
      <p:sp>
        <p:nvSpPr>
          <p:cNvPr id="4" name="Text 1"/>
          <p:cNvSpPr/>
          <p:nvPr/>
        </p:nvSpPr>
        <p:spPr>
          <a:xfrm>
            <a:off x="6254115" y="699254"/>
            <a:ext cx="812959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CHAPTER 4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6141839" y="1069777"/>
            <a:ext cx="7833122" cy="1170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Project Outcomes &amp; Final Reflection</a:t>
            </a:r>
            <a:endParaRPr lang="en-US" sz="3650" dirty="0"/>
          </a:p>
        </p:txBody>
      </p:sp>
      <p:sp>
        <p:nvSpPr>
          <p:cNvPr id="6" name="Shape 3"/>
          <p:cNvSpPr/>
          <p:nvPr/>
        </p:nvSpPr>
        <p:spPr>
          <a:xfrm>
            <a:off x="6141839" y="2521268"/>
            <a:ext cx="749141" cy="1378506"/>
          </a:xfrm>
          <a:prstGeom prst="roundRect">
            <a:avLst>
              <a:gd name="adj" fmla="val 360007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75916" y="3034903"/>
            <a:ext cx="280868" cy="351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078266" y="2708553"/>
            <a:ext cx="2341007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Delivered Product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7078266" y="3113365"/>
            <a:ext cx="6896695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Functional Smart Context-Aware Calculator with 5 modes, GUI, and smart suggestions.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141839" y="4087058"/>
            <a:ext cx="749141" cy="1378506"/>
          </a:xfrm>
          <a:prstGeom prst="roundRect">
            <a:avLst>
              <a:gd name="adj" fmla="val 360007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75916" y="4600694"/>
            <a:ext cx="280868" cy="351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78266" y="4274344"/>
            <a:ext cx="2633543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Agile Process Outcomes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7078266" y="4679156"/>
            <a:ext cx="6896695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Effective 9-member team, continuous improvement, and stakeholder satisfaction.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6141839" y="5652849"/>
            <a:ext cx="749141" cy="1123712"/>
          </a:xfrm>
          <a:prstGeom prst="roundRect">
            <a:avLst>
              <a:gd name="adj" fmla="val 360007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375916" y="6039088"/>
            <a:ext cx="280868" cy="351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7078266" y="5840135"/>
            <a:ext cx="2341007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Impact of Agile</a:t>
            </a:r>
            <a:endParaRPr lang="en-US" sz="1800" dirty="0"/>
          </a:p>
        </p:txBody>
      </p:sp>
      <p:sp>
        <p:nvSpPr>
          <p:cNvPr id="17" name="Text 14"/>
          <p:cNvSpPr/>
          <p:nvPr/>
        </p:nvSpPr>
        <p:spPr>
          <a:xfrm>
            <a:off x="7078266" y="6244947"/>
            <a:ext cx="6896695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Early delivery, adaptability, high team morale, and improved code quality.</a:t>
            </a:r>
            <a:endParaRPr lang="en-US" sz="1450" dirty="0"/>
          </a:p>
        </p:txBody>
      </p:sp>
      <p:sp>
        <p:nvSpPr>
          <p:cNvPr id="18" name="Text 15"/>
          <p:cNvSpPr/>
          <p:nvPr/>
        </p:nvSpPr>
        <p:spPr>
          <a:xfrm>
            <a:off x="6141839" y="6987183"/>
            <a:ext cx="7833122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project successfully demonstrated Agile's value, reinforcing its role in delivering better software and fostering satisfied teams.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363742"/>
            <a:ext cx="1216104" cy="426244"/>
          </a:xfrm>
          <a:prstGeom prst="roundRect">
            <a:avLst>
              <a:gd name="adj" fmla="val 17880"/>
            </a:avLst>
          </a:prstGeom>
          <a:solidFill>
            <a:srgbClr val="D2D9F9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431727"/>
            <a:ext cx="94392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CHAPTER 1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880711"/>
            <a:ext cx="111211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Agile Framework Selection &amp; Justification</a:t>
            </a:r>
            <a:endParaRPr lang="en-US" sz="4450" dirty="0"/>
          </a:p>
        </p:txBody>
      </p:sp>
      <p:sp>
        <p:nvSpPr>
          <p:cNvPr id="5" name="Shape 3"/>
          <p:cNvSpPr/>
          <p:nvPr/>
        </p:nvSpPr>
        <p:spPr>
          <a:xfrm>
            <a:off x="793790" y="2929652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1028224" y="316408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67E9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15390" y="3351133"/>
            <a:ext cx="306110" cy="30611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28224" y="40713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Scrum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8224" y="4561761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Time-boxed sprints, defined roles &amp; ceremonies.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2929652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5451396" y="316408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67E9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562" y="3351133"/>
            <a:ext cx="306110" cy="306110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51396" y="40713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Kanban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5451396" y="4561761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Visual workflow, continuous delivery.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640133" y="2929652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6" name="Shape 12"/>
          <p:cNvSpPr/>
          <p:nvPr/>
        </p:nvSpPr>
        <p:spPr>
          <a:xfrm>
            <a:off x="9874568" y="316408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67E9"/>
          </a:solidFill>
          <a:ln/>
        </p:spPr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734" y="3351133"/>
            <a:ext cx="306110" cy="306110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9874568" y="40713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Hybrid (Scrumban)</a:t>
            </a:r>
            <a:endParaRPr lang="en-US" sz="2200" dirty="0"/>
          </a:p>
        </p:txBody>
      </p:sp>
      <p:sp>
        <p:nvSpPr>
          <p:cNvPr id="19" name="Text 14"/>
          <p:cNvSpPr/>
          <p:nvPr/>
        </p:nvSpPr>
        <p:spPr>
          <a:xfrm>
            <a:off x="9874568" y="4561761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Combines the best of both methodologies for optimal flexibility.</a:t>
            </a:r>
            <a:endParaRPr lang="en-US" sz="1750" dirty="0"/>
          </a:p>
        </p:txBody>
      </p:sp>
      <p:sp>
        <p:nvSpPr>
          <p:cNvPr id="20" name="Text 15"/>
          <p:cNvSpPr/>
          <p:nvPr/>
        </p:nvSpPr>
        <p:spPr>
          <a:xfrm>
            <a:off x="793790" y="614005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team selected a hybrid Agile framework, combining Scrum and Kanban, based on their complementary strengths and suitability for the project's scope and team dynamics.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962412" y="1027747"/>
            <a:ext cx="729020" cy="255508"/>
          </a:xfrm>
          <a:prstGeom prst="roundRect">
            <a:avLst>
              <a:gd name="adj" fmla="val 17887"/>
            </a:avLst>
          </a:prstGeom>
          <a:solidFill>
            <a:srgbClr val="D2D9F9"/>
          </a:solidFill>
          <a:ln/>
        </p:spPr>
      </p:sp>
      <p:sp>
        <p:nvSpPr>
          <p:cNvPr id="4" name="Text 1"/>
          <p:cNvSpPr/>
          <p:nvPr/>
        </p:nvSpPr>
        <p:spPr>
          <a:xfrm>
            <a:off x="6043970" y="1068467"/>
            <a:ext cx="565904" cy="174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CHAPTER 1</a:t>
            </a:r>
            <a:endParaRPr lang="en-US" sz="850" dirty="0"/>
          </a:p>
        </p:txBody>
      </p:sp>
      <p:sp>
        <p:nvSpPr>
          <p:cNvPr id="5" name="Text 2"/>
          <p:cNvSpPr/>
          <p:nvPr/>
        </p:nvSpPr>
        <p:spPr>
          <a:xfrm>
            <a:off x="5962412" y="1337548"/>
            <a:ext cx="6905268" cy="425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Why a Smart Calculator for Agile Learning?</a:t>
            </a:r>
            <a:endParaRPr lang="en-US" sz="2650" dirty="0"/>
          </a:p>
        </p:txBody>
      </p:sp>
      <p:sp>
        <p:nvSpPr>
          <p:cNvPr id="6" name="Shape 3"/>
          <p:cNvSpPr/>
          <p:nvPr/>
        </p:nvSpPr>
        <p:spPr>
          <a:xfrm>
            <a:off x="5962412" y="2170509"/>
            <a:ext cx="8191976" cy="1002863"/>
          </a:xfrm>
          <a:prstGeom prst="roundRect">
            <a:avLst>
              <a:gd name="adj" fmla="val 7294"/>
            </a:avLst>
          </a:prstGeom>
          <a:solidFill>
            <a:srgbClr val="F9F9FF">
              <a:alpha val="95000"/>
            </a:srgbClr>
          </a:solidFill>
          <a:ln/>
        </p:spPr>
      </p:sp>
      <p:sp>
        <p:nvSpPr>
          <p:cNvPr id="7" name="Shape 4"/>
          <p:cNvSpPr/>
          <p:nvPr/>
        </p:nvSpPr>
        <p:spPr>
          <a:xfrm>
            <a:off x="5962412" y="2155269"/>
            <a:ext cx="8191976" cy="60960"/>
          </a:xfrm>
          <a:prstGeom prst="roundRect">
            <a:avLst>
              <a:gd name="adj" fmla="val 93715"/>
            </a:avLst>
          </a:prstGeom>
          <a:solidFill>
            <a:srgbClr val="4967E9"/>
          </a:solidFill>
          <a:ln/>
        </p:spPr>
      </p:sp>
      <p:sp>
        <p:nvSpPr>
          <p:cNvPr id="8" name="Shape 5"/>
          <p:cNvSpPr/>
          <p:nvPr/>
        </p:nvSpPr>
        <p:spPr>
          <a:xfrm>
            <a:off x="9854386" y="1966555"/>
            <a:ext cx="408027" cy="408027"/>
          </a:xfrm>
          <a:prstGeom prst="roundRect">
            <a:avLst>
              <a:gd name="adj" fmla="val 224103"/>
            </a:avLst>
          </a:prstGeom>
          <a:solidFill>
            <a:srgbClr val="4967E9"/>
          </a:solidFill>
          <a:ln/>
        </p:spPr>
      </p:sp>
      <p:sp>
        <p:nvSpPr>
          <p:cNvPr id="9" name="Text 6"/>
          <p:cNvSpPr/>
          <p:nvPr/>
        </p:nvSpPr>
        <p:spPr>
          <a:xfrm>
            <a:off x="9976783" y="2068592"/>
            <a:ext cx="163116" cy="203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6113621" y="2510552"/>
            <a:ext cx="1716405" cy="21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Technical Complexity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6113621" y="2804636"/>
            <a:ext cx="7889558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Perfect balance of challenge and achievability for a learning project.</a:t>
            </a:r>
            <a:endParaRPr lang="en-US" sz="1050" dirty="0"/>
          </a:p>
        </p:txBody>
      </p:sp>
      <p:sp>
        <p:nvSpPr>
          <p:cNvPr id="12" name="Shape 9"/>
          <p:cNvSpPr/>
          <p:nvPr/>
        </p:nvSpPr>
        <p:spPr>
          <a:xfrm>
            <a:off x="5962412" y="3513296"/>
            <a:ext cx="8191976" cy="1002863"/>
          </a:xfrm>
          <a:prstGeom prst="roundRect">
            <a:avLst>
              <a:gd name="adj" fmla="val 7294"/>
            </a:avLst>
          </a:prstGeom>
          <a:solidFill>
            <a:srgbClr val="F9F9FF">
              <a:alpha val="95000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5962412" y="3498056"/>
            <a:ext cx="8191976" cy="60960"/>
          </a:xfrm>
          <a:prstGeom prst="roundRect">
            <a:avLst>
              <a:gd name="adj" fmla="val 93715"/>
            </a:avLst>
          </a:prstGeom>
          <a:solidFill>
            <a:srgbClr val="4967E9"/>
          </a:solidFill>
          <a:ln/>
        </p:spPr>
      </p:sp>
      <p:sp>
        <p:nvSpPr>
          <p:cNvPr id="14" name="Shape 11"/>
          <p:cNvSpPr/>
          <p:nvPr/>
        </p:nvSpPr>
        <p:spPr>
          <a:xfrm>
            <a:off x="9854386" y="3309342"/>
            <a:ext cx="408027" cy="408027"/>
          </a:xfrm>
          <a:prstGeom prst="roundRect">
            <a:avLst>
              <a:gd name="adj" fmla="val 224103"/>
            </a:avLst>
          </a:prstGeom>
          <a:solidFill>
            <a:srgbClr val="4967E9"/>
          </a:solidFill>
          <a:ln/>
        </p:spPr>
      </p:sp>
      <p:sp>
        <p:nvSpPr>
          <p:cNvPr id="15" name="Text 12"/>
          <p:cNvSpPr/>
          <p:nvPr/>
        </p:nvSpPr>
        <p:spPr>
          <a:xfrm>
            <a:off x="9976783" y="3411379"/>
            <a:ext cx="163116" cy="203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6113621" y="3853339"/>
            <a:ext cx="1700213" cy="21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Clear Requirements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6113621" y="4147423"/>
            <a:ext cx="7889558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Well-defined scope with measurable outcomes for effective tracking.</a:t>
            </a:r>
            <a:endParaRPr lang="en-US" sz="1050" dirty="0"/>
          </a:p>
        </p:txBody>
      </p:sp>
      <p:sp>
        <p:nvSpPr>
          <p:cNvPr id="18" name="Shape 15"/>
          <p:cNvSpPr/>
          <p:nvPr/>
        </p:nvSpPr>
        <p:spPr>
          <a:xfrm>
            <a:off x="5962412" y="4856083"/>
            <a:ext cx="8191976" cy="1002863"/>
          </a:xfrm>
          <a:prstGeom prst="roundRect">
            <a:avLst>
              <a:gd name="adj" fmla="val 7294"/>
            </a:avLst>
          </a:prstGeom>
          <a:solidFill>
            <a:srgbClr val="F9F9FF">
              <a:alpha val="95000"/>
            </a:srgbClr>
          </a:solidFill>
          <a:ln/>
        </p:spPr>
      </p:sp>
      <p:sp>
        <p:nvSpPr>
          <p:cNvPr id="19" name="Shape 16"/>
          <p:cNvSpPr/>
          <p:nvPr/>
        </p:nvSpPr>
        <p:spPr>
          <a:xfrm>
            <a:off x="5962412" y="4840843"/>
            <a:ext cx="8191976" cy="60960"/>
          </a:xfrm>
          <a:prstGeom prst="roundRect">
            <a:avLst>
              <a:gd name="adj" fmla="val 93715"/>
            </a:avLst>
          </a:prstGeom>
          <a:solidFill>
            <a:srgbClr val="4967E9"/>
          </a:solidFill>
          <a:ln/>
        </p:spPr>
      </p:sp>
      <p:sp>
        <p:nvSpPr>
          <p:cNvPr id="20" name="Shape 17"/>
          <p:cNvSpPr/>
          <p:nvPr/>
        </p:nvSpPr>
        <p:spPr>
          <a:xfrm>
            <a:off x="9854386" y="4652129"/>
            <a:ext cx="408027" cy="408027"/>
          </a:xfrm>
          <a:prstGeom prst="roundRect">
            <a:avLst>
              <a:gd name="adj" fmla="val 224103"/>
            </a:avLst>
          </a:prstGeom>
          <a:solidFill>
            <a:srgbClr val="4967E9"/>
          </a:solidFill>
          <a:ln/>
        </p:spPr>
      </p:sp>
      <p:sp>
        <p:nvSpPr>
          <p:cNvPr id="21" name="Text 18"/>
          <p:cNvSpPr/>
          <p:nvPr/>
        </p:nvSpPr>
        <p:spPr>
          <a:xfrm>
            <a:off x="9976783" y="4754166"/>
            <a:ext cx="163116" cy="203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1250" dirty="0"/>
          </a:p>
        </p:txBody>
      </p:sp>
      <p:sp>
        <p:nvSpPr>
          <p:cNvPr id="22" name="Text 19"/>
          <p:cNvSpPr/>
          <p:nvPr/>
        </p:nvSpPr>
        <p:spPr>
          <a:xfrm>
            <a:off x="6113621" y="5196126"/>
            <a:ext cx="2063472" cy="21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Incremental Development</a:t>
            </a:r>
            <a:endParaRPr lang="en-US" sz="1300" dirty="0"/>
          </a:p>
        </p:txBody>
      </p:sp>
      <p:sp>
        <p:nvSpPr>
          <p:cNvPr id="23" name="Text 20"/>
          <p:cNvSpPr/>
          <p:nvPr/>
        </p:nvSpPr>
        <p:spPr>
          <a:xfrm>
            <a:off x="6113621" y="5490210"/>
            <a:ext cx="7889558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Natural progression from simple to advanced features, ideal for iterative sprints.</a:t>
            </a:r>
            <a:endParaRPr lang="en-US" sz="1050" dirty="0"/>
          </a:p>
        </p:txBody>
      </p:sp>
      <p:sp>
        <p:nvSpPr>
          <p:cNvPr id="24" name="Shape 21"/>
          <p:cNvSpPr/>
          <p:nvPr/>
        </p:nvSpPr>
        <p:spPr>
          <a:xfrm>
            <a:off x="5962412" y="6198870"/>
            <a:ext cx="8191976" cy="1002863"/>
          </a:xfrm>
          <a:prstGeom prst="roundRect">
            <a:avLst>
              <a:gd name="adj" fmla="val 7294"/>
            </a:avLst>
          </a:prstGeom>
          <a:solidFill>
            <a:srgbClr val="F9F9FF">
              <a:alpha val="95000"/>
            </a:srgbClr>
          </a:solidFill>
          <a:ln/>
        </p:spPr>
      </p:sp>
      <p:sp>
        <p:nvSpPr>
          <p:cNvPr id="25" name="Shape 22"/>
          <p:cNvSpPr/>
          <p:nvPr/>
        </p:nvSpPr>
        <p:spPr>
          <a:xfrm>
            <a:off x="5962412" y="6183630"/>
            <a:ext cx="8191976" cy="60960"/>
          </a:xfrm>
          <a:prstGeom prst="roundRect">
            <a:avLst>
              <a:gd name="adj" fmla="val 93715"/>
            </a:avLst>
          </a:prstGeom>
          <a:solidFill>
            <a:srgbClr val="4967E9"/>
          </a:solidFill>
          <a:ln/>
        </p:spPr>
      </p:sp>
      <p:sp>
        <p:nvSpPr>
          <p:cNvPr id="26" name="Shape 23"/>
          <p:cNvSpPr/>
          <p:nvPr/>
        </p:nvSpPr>
        <p:spPr>
          <a:xfrm>
            <a:off x="9854386" y="5994916"/>
            <a:ext cx="408027" cy="408027"/>
          </a:xfrm>
          <a:prstGeom prst="roundRect">
            <a:avLst>
              <a:gd name="adj" fmla="val 224103"/>
            </a:avLst>
          </a:prstGeom>
          <a:solidFill>
            <a:srgbClr val="4967E9"/>
          </a:solidFill>
          <a:ln/>
        </p:spPr>
      </p:sp>
      <p:sp>
        <p:nvSpPr>
          <p:cNvPr id="27" name="Text 24"/>
          <p:cNvSpPr/>
          <p:nvPr/>
        </p:nvSpPr>
        <p:spPr>
          <a:xfrm>
            <a:off x="9976783" y="6096953"/>
            <a:ext cx="163116" cy="203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4</a:t>
            </a:r>
            <a:endParaRPr lang="en-US" sz="1250" dirty="0"/>
          </a:p>
        </p:txBody>
      </p:sp>
      <p:sp>
        <p:nvSpPr>
          <p:cNvPr id="28" name="Text 25"/>
          <p:cNvSpPr/>
          <p:nvPr/>
        </p:nvSpPr>
        <p:spPr>
          <a:xfrm>
            <a:off x="6113621" y="6538913"/>
            <a:ext cx="1700213" cy="21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Team Collaboration</a:t>
            </a:r>
            <a:endParaRPr lang="en-US" sz="1300" dirty="0"/>
          </a:p>
        </p:txBody>
      </p:sp>
      <p:sp>
        <p:nvSpPr>
          <p:cNvPr id="29" name="Text 26"/>
          <p:cNvSpPr/>
          <p:nvPr/>
        </p:nvSpPr>
        <p:spPr>
          <a:xfrm>
            <a:off x="6113621" y="6832997"/>
            <a:ext cx="7889558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Required diverse skills (UI, logic, testing, integration) fostering teamwork.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322433" y="434102"/>
            <a:ext cx="846296" cy="296585"/>
          </a:xfrm>
          <a:prstGeom prst="roundRect">
            <a:avLst>
              <a:gd name="adj" fmla="val 17885"/>
            </a:avLst>
          </a:prstGeom>
          <a:solidFill>
            <a:srgbClr val="D2D9F9"/>
          </a:solidFill>
          <a:ln/>
        </p:spPr>
      </p:sp>
      <p:sp>
        <p:nvSpPr>
          <p:cNvPr id="3" name="Text 1"/>
          <p:cNvSpPr/>
          <p:nvPr/>
        </p:nvSpPr>
        <p:spPr>
          <a:xfrm>
            <a:off x="2417088" y="481370"/>
            <a:ext cx="656987" cy="202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CHAPTER 1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2322433" y="793790"/>
            <a:ext cx="7187684" cy="493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Technical Suitability for Agile Practices</a:t>
            </a:r>
            <a:endParaRPr lang="en-US" sz="31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2433" y="1523762"/>
            <a:ext cx="9985415" cy="5403413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2878098" y="6957655"/>
            <a:ext cx="157758" cy="157758"/>
          </a:xfrm>
          <a:prstGeom prst="roundRect">
            <a:avLst>
              <a:gd name="adj" fmla="val 11592"/>
            </a:avLst>
          </a:prstGeom>
          <a:solidFill>
            <a:srgbClr val="081444"/>
          </a:solidFill>
          <a:ln/>
        </p:spPr>
      </p:sp>
      <p:sp>
        <p:nvSpPr>
          <p:cNvPr id="7" name="Text 4"/>
          <p:cNvSpPr/>
          <p:nvPr/>
        </p:nvSpPr>
        <p:spPr>
          <a:xfrm>
            <a:off x="3096816" y="6957655"/>
            <a:ext cx="1607582" cy="157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Incremental Features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5273159" y="6957655"/>
            <a:ext cx="157758" cy="157758"/>
          </a:xfrm>
          <a:prstGeom prst="roundRect">
            <a:avLst>
              <a:gd name="adj" fmla="val 11592"/>
            </a:avLst>
          </a:prstGeom>
          <a:solidFill>
            <a:srgbClr val="122C98"/>
          </a:solidFill>
          <a:ln/>
        </p:spPr>
      </p:sp>
      <p:sp>
        <p:nvSpPr>
          <p:cNvPr id="9" name="Text 6"/>
          <p:cNvSpPr/>
          <p:nvPr/>
        </p:nvSpPr>
        <p:spPr>
          <a:xfrm>
            <a:off x="5491877" y="6957655"/>
            <a:ext cx="1330643" cy="157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Clear User Stories</a:t>
            </a:r>
            <a:endParaRPr lang="en-US" sz="1200" dirty="0"/>
          </a:p>
        </p:txBody>
      </p:sp>
      <p:sp>
        <p:nvSpPr>
          <p:cNvPr id="10" name="Shape 7"/>
          <p:cNvSpPr/>
          <p:nvPr/>
        </p:nvSpPr>
        <p:spPr>
          <a:xfrm>
            <a:off x="7771924" y="6957655"/>
            <a:ext cx="157758" cy="157758"/>
          </a:xfrm>
          <a:prstGeom prst="roundRect">
            <a:avLst>
              <a:gd name="adj" fmla="val 11592"/>
            </a:avLst>
          </a:prstGeom>
          <a:solidFill>
            <a:srgbClr val="2549E5"/>
          </a:solidFill>
          <a:ln/>
        </p:spPr>
      </p:sp>
      <p:sp>
        <p:nvSpPr>
          <p:cNvPr id="11" name="Text 8"/>
          <p:cNvSpPr/>
          <p:nvPr/>
        </p:nvSpPr>
        <p:spPr>
          <a:xfrm>
            <a:off x="7990642" y="6957655"/>
            <a:ext cx="1402080" cy="157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Technical Diversity</a:t>
            </a:r>
            <a:endParaRPr lang="en-US" sz="1200" dirty="0"/>
          </a:p>
        </p:txBody>
      </p:sp>
      <p:sp>
        <p:nvSpPr>
          <p:cNvPr id="12" name="Shape 9"/>
          <p:cNvSpPr/>
          <p:nvPr/>
        </p:nvSpPr>
        <p:spPr>
          <a:xfrm>
            <a:off x="9925764" y="6957655"/>
            <a:ext cx="157758" cy="157758"/>
          </a:xfrm>
          <a:prstGeom prst="roundRect">
            <a:avLst>
              <a:gd name="adj" fmla="val 11592"/>
            </a:avLst>
          </a:prstGeom>
          <a:solidFill>
            <a:srgbClr val="798FEF"/>
          </a:solidFill>
          <a:ln/>
        </p:spPr>
      </p:sp>
      <p:sp>
        <p:nvSpPr>
          <p:cNvPr id="13" name="Text 10"/>
          <p:cNvSpPr/>
          <p:nvPr/>
        </p:nvSpPr>
        <p:spPr>
          <a:xfrm>
            <a:off x="10144482" y="6957655"/>
            <a:ext cx="1564362" cy="157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Measurable Progress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2322433" y="7293054"/>
            <a:ext cx="9985415" cy="505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project's technical characteristics, such as its modular nature and clear user stories, made it highly suitable for demonstrating core Agile practices and ensuring measurable progress.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70334" y="605195"/>
            <a:ext cx="1210985" cy="413623"/>
          </a:xfrm>
          <a:prstGeom prst="roundRect">
            <a:avLst>
              <a:gd name="adj" fmla="val 17880"/>
            </a:avLst>
          </a:prstGeom>
          <a:solidFill>
            <a:srgbClr val="D2D9F9"/>
          </a:solidFill>
          <a:ln/>
        </p:spPr>
      </p:sp>
      <p:sp>
        <p:nvSpPr>
          <p:cNvPr id="3" name="Text 1"/>
          <p:cNvSpPr/>
          <p:nvPr/>
        </p:nvSpPr>
        <p:spPr>
          <a:xfrm>
            <a:off x="902375" y="671155"/>
            <a:ext cx="946904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CHAPTER 2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770334" y="1106805"/>
            <a:ext cx="10338911" cy="687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Simulated Agile Project: Sprint Planning</a:t>
            </a:r>
            <a:endParaRPr lang="en-US" sz="4300" dirty="0"/>
          </a:p>
        </p:txBody>
      </p:sp>
      <p:sp>
        <p:nvSpPr>
          <p:cNvPr id="5" name="Shape 3"/>
          <p:cNvSpPr/>
          <p:nvPr/>
        </p:nvSpPr>
        <p:spPr>
          <a:xfrm>
            <a:off x="770334" y="2124670"/>
            <a:ext cx="6434852" cy="2341483"/>
          </a:xfrm>
          <a:prstGeom prst="roundRect">
            <a:avLst>
              <a:gd name="adj" fmla="val 3948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00814" y="2155150"/>
            <a:ext cx="6373892" cy="660202"/>
          </a:xfrm>
          <a:prstGeom prst="roundRect">
            <a:avLst>
              <a:gd name="adj" fmla="val 8462"/>
            </a:avLst>
          </a:prstGeom>
          <a:solidFill>
            <a:srgbClr val="D2D9F9"/>
          </a:solidFill>
          <a:ln/>
        </p:spPr>
      </p:sp>
      <p:sp>
        <p:nvSpPr>
          <p:cNvPr id="7" name="Text 5"/>
          <p:cNvSpPr/>
          <p:nvPr/>
        </p:nvSpPr>
        <p:spPr>
          <a:xfrm>
            <a:off x="3822740" y="2275046"/>
            <a:ext cx="330041" cy="412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6"/>
          <p:cNvSpPr/>
          <p:nvPr/>
        </p:nvSpPr>
        <p:spPr>
          <a:xfrm>
            <a:off x="1020842" y="3035379"/>
            <a:ext cx="3031927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Sprint 1: Standard Mode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1020842" y="3511272"/>
            <a:ext cx="5933837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Deliver basic calculator with core arithmetic operations.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7425214" y="2124670"/>
            <a:ext cx="6434852" cy="2341483"/>
          </a:xfrm>
          <a:prstGeom prst="roundRect">
            <a:avLst>
              <a:gd name="adj" fmla="val 3948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7455694" y="2155150"/>
            <a:ext cx="6373892" cy="660202"/>
          </a:xfrm>
          <a:prstGeom prst="roundRect">
            <a:avLst>
              <a:gd name="adj" fmla="val 8462"/>
            </a:avLst>
          </a:prstGeom>
          <a:solidFill>
            <a:srgbClr val="D2D9F9"/>
          </a:solidFill>
          <a:ln/>
        </p:spPr>
      </p:sp>
      <p:sp>
        <p:nvSpPr>
          <p:cNvPr id="12" name="Text 10"/>
          <p:cNvSpPr/>
          <p:nvPr/>
        </p:nvSpPr>
        <p:spPr>
          <a:xfrm>
            <a:off x="10477619" y="2275046"/>
            <a:ext cx="330041" cy="412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1"/>
          <p:cNvSpPr/>
          <p:nvPr/>
        </p:nvSpPr>
        <p:spPr>
          <a:xfrm>
            <a:off x="7675721" y="3035379"/>
            <a:ext cx="3066693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Sprint 2: Context Modes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7675721" y="3511272"/>
            <a:ext cx="5933837" cy="704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Implement Homework, Shopping, Budgeting, and Cooking modes.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70334" y="4686181"/>
            <a:ext cx="6434852" cy="2341483"/>
          </a:xfrm>
          <a:prstGeom prst="roundRect">
            <a:avLst>
              <a:gd name="adj" fmla="val 3948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800814" y="4716661"/>
            <a:ext cx="6373892" cy="660202"/>
          </a:xfrm>
          <a:prstGeom prst="roundRect">
            <a:avLst>
              <a:gd name="adj" fmla="val 8462"/>
            </a:avLst>
          </a:prstGeom>
          <a:solidFill>
            <a:srgbClr val="D2D9F9"/>
          </a:solidFill>
          <a:ln/>
        </p:spPr>
      </p:sp>
      <p:sp>
        <p:nvSpPr>
          <p:cNvPr id="17" name="Text 15"/>
          <p:cNvSpPr/>
          <p:nvPr/>
        </p:nvSpPr>
        <p:spPr>
          <a:xfrm>
            <a:off x="3822740" y="4836557"/>
            <a:ext cx="330041" cy="412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6"/>
          <p:cNvSpPr/>
          <p:nvPr/>
        </p:nvSpPr>
        <p:spPr>
          <a:xfrm>
            <a:off x="1020842" y="5596890"/>
            <a:ext cx="3115508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Sprint 3: Smart Features</a:t>
            </a:r>
            <a:endParaRPr lang="en-US" sz="2150" dirty="0"/>
          </a:p>
        </p:txBody>
      </p:sp>
      <p:sp>
        <p:nvSpPr>
          <p:cNvPr id="19" name="Text 17"/>
          <p:cNvSpPr/>
          <p:nvPr/>
        </p:nvSpPr>
        <p:spPr>
          <a:xfrm>
            <a:off x="1020842" y="6072783"/>
            <a:ext cx="5933837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Integrate smart suggestions and input panels.</a:t>
            </a:r>
            <a:endParaRPr lang="en-US" sz="1700" dirty="0"/>
          </a:p>
        </p:txBody>
      </p:sp>
      <p:sp>
        <p:nvSpPr>
          <p:cNvPr id="20" name="Shape 18"/>
          <p:cNvSpPr/>
          <p:nvPr/>
        </p:nvSpPr>
        <p:spPr>
          <a:xfrm>
            <a:off x="7425214" y="4686181"/>
            <a:ext cx="6434852" cy="2341483"/>
          </a:xfrm>
          <a:prstGeom prst="roundRect">
            <a:avLst>
              <a:gd name="adj" fmla="val 3948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7455694" y="4716661"/>
            <a:ext cx="6373892" cy="660202"/>
          </a:xfrm>
          <a:prstGeom prst="roundRect">
            <a:avLst>
              <a:gd name="adj" fmla="val 8462"/>
            </a:avLst>
          </a:prstGeom>
          <a:solidFill>
            <a:srgbClr val="D2D9F9"/>
          </a:solidFill>
          <a:ln/>
        </p:spPr>
      </p:sp>
      <p:sp>
        <p:nvSpPr>
          <p:cNvPr id="22" name="Text 20"/>
          <p:cNvSpPr/>
          <p:nvPr/>
        </p:nvSpPr>
        <p:spPr>
          <a:xfrm>
            <a:off x="10477619" y="4836557"/>
            <a:ext cx="330041" cy="412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4</a:t>
            </a:r>
            <a:endParaRPr lang="en-US" sz="2550" dirty="0"/>
          </a:p>
        </p:txBody>
      </p:sp>
      <p:sp>
        <p:nvSpPr>
          <p:cNvPr id="23" name="Text 21"/>
          <p:cNvSpPr/>
          <p:nvPr/>
        </p:nvSpPr>
        <p:spPr>
          <a:xfrm>
            <a:off x="7675721" y="5596890"/>
            <a:ext cx="2751177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Sprint 4: Finalization</a:t>
            </a:r>
            <a:endParaRPr lang="en-US" sz="2150" dirty="0"/>
          </a:p>
        </p:txBody>
      </p:sp>
      <p:sp>
        <p:nvSpPr>
          <p:cNvPr id="24" name="Text 22"/>
          <p:cNvSpPr/>
          <p:nvPr/>
        </p:nvSpPr>
        <p:spPr>
          <a:xfrm>
            <a:off x="7675721" y="6072783"/>
            <a:ext cx="5933837" cy="704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Focus on testing, bug fixes, and comprehensive documentation.</a:t>
            </a:r>
            <a:endParaRPr lang="en-US" sz="1700" dirty="0"/>
          </a:p>
        </p:txBody>
      </p:sp>
      <p:sp>
        <p:nvSpPr>
          <p:cNvPr id="25" name="Text 23"/>
          <p:cNvSpPr/>
          <p:nvPr/>
        </p:nvSpPr>
        <p:spPr>
          <a:xfrm>
            <a:off x="770334" y="7275195"/>
            <a:ext cx="13089731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Each sprint had clear goals and a one-week duration, allowing for focused development and iterative delivery.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83669" y="617220"/>
            <a:ext cx="1232178" cy="421005"/>
          </a:xfrm>
          <a:prstGeom prst="roundRect">
            <a:avLst>
              <a:gd name="adj" fmla="val 17871"/>
            </a:avLst>
          </a:prstGeom>
          <a:solidFill>
            <a:srgbClr val="D2D9F9"/>
          </a:solidFill>
          <a:ln/>
        </p:spPr>
      </p:sp>
      <p:sp>
        <p:nvSpPr>
          <p:cNvPr id="4" name="Text 1"/>
          <p:cNvSpPr/>
          <p:nvPr/>
        </p:nvSpPr>
        <p:spPr>
          <a:xfrm>
            <a:off x="917972" y="684371"/>
            <a:ext cx="963573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CHAPTER 2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83669" y="1127760"/>
            <a:ext cx="7576661" cy="1399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Sprint Execution: Daily Stand-ups</a:t>
            </a:r>
            <a:endParaRPr lang="en-US" sz="4400" dirty="0"/>
          </a:p>
        </p:txBody>
      </p:sp>
      <p:sp>
        <p:nvSpPr>
          <p:cNvPr id="6" name="Text 3"/>
          <p:cNvSpPr/>
          <p:nvPr/>
        </p:nvSpPr>
        <p:spPr>
          <a:xfrm>
            <a:off x="783669" y="2863096"/>
            <a:ext cx="7576661" cy="1074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Daily 15-minute stand-ups were crucial for team alignment, sharing progress, planning daily work, and identifying any blockers or dependencies.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7608" y="4196536"/>
            <a:ext cx="335875" cy="3358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11260" y="4189690"/>
            <a:ext cx="2799040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Progress Sharing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511260" y="4673798"/>
            <a:ext cx="6849070" cy="358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Updates since the last meeting.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608" y="5486698"/>
            <a:ext cx="335875" cy="3358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11260" y="5479852"/>
            <a:ext cx="2799040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Daily Planning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511260" y="5963960"/>
            <a:ext cx="6849070" cy="358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Outline of current day's tasks.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7608" y="6776859"/>
            <a:ext cx="335875" cy="33587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11260" y="6770013"/>
            <a:ext cx="2861548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Blocker Identification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11260" y="7254121"/>
            <a:ext cx="6849070" cy="358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Quick resolution of impediments.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103709"/>
            <a:ext cx="1248013" cy="426244"/>
          </a:xfrm>
          <a:prstGeom prst="roundRect">
            <a:avLst>
              <a:gd name="adj" fmla="val 17880"/>
            </a:avLst>
          </a:prstGeom>
          <a:solidFill>
            <a:srgbClr val="D2D9F9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171694"/>
            <a:ext cx="97583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CHAPTER 2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620679"/>
            <a:ext cx="105785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Collaborative Work Practices &amp; Kanban</a:t>
            </a:r>
            <a:endParaRPr lang="en-US" sz="4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924770"/>
            <a:ext cx="4640580" cy="132588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4505801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team leveraged practices like pair programming, collective code ownership, continuous integration, and regular code reviews to ensure high-quality collaboration.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521" y="2924770"/>
            <a:ext cx="6244709" cy="265318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99521" y="583311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GitHub Projects served as the Kanban board, visualizing workflow and managing tasks through stages: Backlog, To Do, In Progress, Review, and Done.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26795" y="863203"/>
            <a:ext cx="1096447" cy="373737"/>
          </a:xfrm>
          <a:prstGeom prst="roundRect">
            <a:avLst>
              <a:gd name="adj" fmla="val 17876"/>
            </a:avLst>
          </a:prstGeom>
          <a:solidFill>
            <a:srgbClr val="D2D9F9"/>
          </a:solidFill>
          <a:ln/>
        </p:spPr>
      </p:sp>
      <p:sp>
        <p:nvSpPr>
          <p:cNvPr id="3" name="Text 1"/>
          <p:cNvSpPr/>
          <p:nvPr/>
        </p:nvSpPr>
        <p:spPr>
          <a:xfrm>
            <a:off x="1146096" y="922853"/>
            <a:ext cx="857845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CHAPTER 3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1026795" y="1316474"/>
            <a:ext cx="6633686" cy="621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Challenges &amp; Agile Solutions</a:t>
            </a:r>
            <a:endParaRPr lang="en-US" sz="3900" dirty="0"/>
          </a:p>
        </p:txBody>
      </p:sp>
      <p:sp>
        <p:nvSpPr>
          <p:cNvPr id="5" name="Shape 3"/>
          <p:cNvSpPr/>
          <p:nvPr/>
        </p:nvSpPr>
        <p:spPr>
          <a:xfrm>
            <a:off x="7303651" y="2235994"/>
            <a:ext cx="22860" cy="4270534"/>
          </a:xfrm>
          <a:prstGeom prst="roundRect">
            <a:avLst>
              <a:gd name="adj" fmla="val 365328"/>
            </a:avLst>
          </a:prstGeom>
          <a:solidFill>
            <a:srgbClr val="B8BFDF"/>
          </a:solidFill>
          <a:ln/>
        </p:spPr>
      </p:sp>
      <p:sp>
        <p:nvSpPr>
          <p:cNvPr id="6" name="Shape 4"/>
          <p:cNvSpPr/>
          <p:nvPr/>
        </p:nvSpPr>
        <p:spPr>
          <a:xfrm>
            <a:off x="1003935" y="2235994"/>
            <a:ext cx="6288286" cy="1936433"/>
          </a:xfrm>
          <a:prstGeom prst="roundRect">
            <a:avLst>
              <a:gd name="adj" fmla="val 4313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607957" y="2442448"/>
            <a:ext cx="2485430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Technical Challenges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1210389" y="2872502"/>
            <a:ext cx="5882997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Complex Feature Integration: Incremental delivery.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1210389" y="3260169"/>
            <a:ext cx="5882997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Technical Debt: Regular refactoring &amp; code reviews.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1210389" y="3647837"/>
            <a:ext cx="5882997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Skill Variations: Pair programming &amp; knowledge sharing.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337941" y="4570095"/>
            <a:ext cx="6288405" cy="1936433"/>
          </a:xfrm>
          <a:prstGeom prst="rect">
            <a:avLst/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536775" y="4776549"/>
            <a:ext cx="2485430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Process Challenges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7536775" y="5206603"/>
            <a:ext cx="5883116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Scope Creep: Strict backlog management.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536775" y="5594271"/>
            <a:ext cx="5883116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Time Estimation: Planning poker &amp; velocity tracking.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536775" y="5981938"/>
            <a:ext cx="5883116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Communication Gaps: Daily stand-ups &amp; visual boards.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1026795" y="6730127"/>
            <a:ext cx="12576691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Agile principles guided the team in overcoming both technical and process-related hurdles, emphasizing adaptability and continuous improvement.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322433" y="434102"/>
            <a:ext cx="874276" cy="296585"/>
          </a:xfrm>
          <a:prstGeom prst="roundRect">
            <a:avLst>
              <a:gd name="adj" fmla="val 17885"/>
            </a:avLst>
          </a:prstGeom>
          <a:solidFill>
            <a:srgbClr val="D2D9F9"/>
          </a:solidFill>
          <a:ln/>
        </p:spPr>
      </p:sp>
      <p:sp>
        <p:nvSpPr>
          <p:cNvPr id="3" name="Text 1"/>
          <p:cNvSpPr/>
          <p:nvPr/>
        </p:nvSpPr>
        <p:spPr>
          <a:xfrm>
            <a:off x="2417088" y="481370"/>
            <a:ext cx="684967" cy="202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CHAPTER 4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2322433" y="793790"/>
            <a:ext cx="7207925" cy="493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Effectiveness of Hybrid Agile Approach</a:t>
            </a:r>
            <a:endParaRPr lang="en-US" sz="31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2433" y="1523762"/>
            <a:ext cx="9985415" cy="5245537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2322433" y="6799778"/>
            <a:ext cx="157758" cy="157758"/>
          </a:xfrm>
          <a:prstGeom prst="roundRect">
            <a:avLst>
              <a:gd name="adj" fmla="val 11592"/>
            </a:avLst>
          </a:prstGeom>
          <a:solidFill>
            <a:srgbClr val="081444"/>
          </a:solidFill>
          <a:ln/>
        </p:spPr>
      </p:sp>
      <p:sp>
        <p:nvSpPr>
          <p:cNvPr id="7" name="Text 4"/>
          <p:cNvSpPr/>
          <p:nvPr/>
        </p:nvSpPr>
        <p:spPr>
          <a:xfrm>
            <a:off x="2541151" y="6799778"/>
            <a:ext cx="1656398" cy="315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Structured Planning (Scrum)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4349948" y="6799778"/>
            <a:ext cx="157758" cy="157758"/>
          </a:xfrm>
          <a:prstGeom prst="roundRect">
            <a:avLst>
              <a:gd name="adj" fmla="val 11592"/>
            </a:avLst>
          </a:prstGeom>
          <a:solidFill>
            <a:srgbClr val="102788"/>
          </a:solidFill>
          <a:ln/>
        </p:spPr>
      </p:sp>
      <p:sp>
        <p:nvSpPr>
          <p:cNvPr id="9" name="Text 6"/>
          <p:cNvSpPr/>
          <p:nvPr/>
        </p:nvSpPr>
        <p:spPr>
          <a:xfrm>
            <a:off x="4568666" y="6799778"/>
            <a:ext cx="1656398" cy="315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Flexible Execution (Kanban)</a:t>
            </a:r>
            <a:endParaRPr lang="en-US" sz="1200" dirty="0"/>
          </a:p>
        </p:txBody>
      </p:sp>
      <p:sp>
        <p:nvSpPr>
          <p:cNvPr id="10" name="Shape 7"/>
          <p:cNvSpPr/>
          <p:nvPr/>
        </p:nvSpPr>
        <p:spPr>
          <a:xfrm>
            <a:off x="6475571" y="6799778"/>
            <a:ext cx="157758" cy="157758"/>
          </a:xfrm>
          <a:prstGeom prst="roundRect">
            <a:avLst>
              <a:gd name="adj" fmla="val 11592"/>
            </a:avLst>
          </a:prstGeom>
          <a:solidFill>
            <a:srgbClr val="193ACB"/>
          </a:solidFill>
          <a:ln/>
        </p:spPr>
      </p:sp>
      <p:sp>
        <p:nvSpPr>
          <p:cNvPr id="11" name="Text 8"/>
          <p:cNvSpPr/>
          <p:nvPr/>
        </p:nvSpPr>
        <p:spPr>
          <a:xfrm>
            <a:off x="6694289" y="6799778"/>
            <a:ext cx="1460183" cy="157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Team Collaboration</a:t>
            </a:r>
            <a:endParaRPr lang="en-US" sz="1200" dirty="0"/>
          </a:p>
        </p:txBody>
      </p:sp>
      <p:sp>
        <p:nvSpPr>
          <p:cNvPr id="12" name="Shape 9"/>
          <p:cNvSpPr/>
          <p:nvPr/>
        </p:nvSpPr>
        <p:spPr>
          <a:xfrm>
            <a:off x="8661916" y="6799778"/>
            <a:ext cx="157758" cy="157758"/>
          </a:xfrm>
          <a:prstGeom prst="roundRect">
            <a:avLst>
              <a:gd name="adj" fmla="val 11592"/>
            </a:avLst>
          </a:prstGeom>
          <a:solidFill>
            <a:srgbClr val="4665E9"/>
          </a:solidFill>
          <a:ln/>
        </p:spPr>
      </p:sp>
      <p:sp>
        <p:nvSpPr>
          <p:cNvPr id="13" name="Text 10"/>
          <p:cNvSpPr/>
          <p:nvPr/>
        </p:nvSpPr>
        <p:spPr>
          <a:xfrm>
            <a:off x="8880634" y="6799778"/>
            <a:ext cx="1142643" cy="157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Risk Mitigation</a:t>
            </a:r>
            <a:endParaRPr lang="en-US" sz="1200" dirty="0"/>
          </a:p>
        </p:txBody>
      </p:sp>
      <p:sp>
        <p:nvSpPr>
          <p:cNvPr id="14" name="Shape 11"/>
          <p:cNvSpPr/>
          <p:nvPr/>
        </p:nvSpPr>
        <p:spPr>
          <a:xfrm>
            <a:off x="10432613" y="6799778"/>
            <a:ext cx="157758" cy="157758"/>
          </a:xfrm>
          <a:prstGeom prst="roundRect">
            <a:avLst>
              <a:gd name="adj" fmla="val 11592"/>
            </a:avLst>
          </a:prstGeom>
          <a:solidFill>
            <a:srgbClr val="8A9DF1"/>
          </a:solidFill>
          <a:ln/>
        </p:spPr>
      </p:sp>
      <p:sp>
        <p:nvSpPr>
          <p:cNvPr id="15" name="Text 12"/>
          <p:cNvSpPr/>
          <p:nvPr/>
        </p:nvSpPr>
        <p:spPr>
          <a:xfrm>
            <a:off x="10651331" y="6799778"/>
            <a:ext cx="1656517" cy="315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Continuous Improvement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2322433" y="7293054"/>
            <a:ext cx="9985415" cy="505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hybrid approach proved highly effective, balancing structured planning with flexible execution, fostering strong team collaboration, and enabling continuous improvement.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2026-01-08T03:35:24Z</dcterms:created>
  <dcterms:modified xsi:type="dcterms:W3CDTF">2026-01-08T03:35:24Z</dcterms:modified>
</cp:coreProperties>
</file>